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0" r:id="rId1"/>
  </p:sldMasterIdLst>
  <p:notesMasterIdLst>
    <p:notesMasterId r:id="rId26"/>
  </p:notes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71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0075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017E-F4BB-C348-9756-0AFB1B2DFA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C7AF017E-F4BB-C348-9756-0AFB1B2DFAD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C7AF017E-F4BB-C348-9756-0AFB1B2DFA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AF017E-F4BB-C348-9756-0AFB1B2DFA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017E-F4BB-C348-9756-0AFB1B2DFA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C7AF017E-F4BB-C348-9756-0AFB1B2DFAD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C7AF017E-F4BB-C348-9756-0AFB1B2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AF017E-F4BB-C348-9756-0AFB1B2DFA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C7AF017E-F4BB-C348-9756-0AFB1B2DFA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9F0472-6CA6-AE4C-87EA-A1AD3225F7C7}" type="datetimeFigureOut">
              <a:rPr lang="en-US" smtClean="0"/>
              <a:t>15-05-18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AF017E-F4BB-C348-9756-0AFB1B2DFAD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n350WsMNkI" TargetMode="External"/><Relationship Id="rId4" Type="http://schemas.openxmlformats.org/officeDocument/2006/relationships/hyperlink" Target="https://www.youtube.com/watch?v=3j5VIpT_koM" TargetMode="External"/><Relationship Id="rId5" Type="http://schemas.openxmlformats.org/officeDocument/2006/relationships/hyperlink" Target="https://www.youtube.com/watch?v=-sbMxv36nMA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6QGNxRGgBw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youtube.com/watch?v=4tvLHDxv4B4" TargetMode="Externa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hyperlink" Target="http://en.wikipedia.org/wiki/Banana" TargetMode="External"/><Relationship Id="rId12" Type="http://schemas.openxmlformats.org/officeDocument/2006/relationships/hyperlink" Target="http://en.wikipedia.org/wiki/Honey" TargetMode="External"/><Relationship Id="rId13" Type="http://schemas.openxmlformats.org/officeDocument/2006/relationships/hyperlink" Target="http://en.wikipedia.org/wiki/Cotton" TargetMode="External"/><Relationship Id="rId14" Type="http://schemas.openxmlformats.org/officeDocument/2006/relationships/hyperlink" Target="http://en.wikipedia.org/wiki/Wine" TargetMode="External"/><Relationship Id="rId15" Type="http://schemas.openxmlformats.org/officeDocument/2006/relationships/hyperlink" Target="http://en.wikipedia.org/wiki/Fruit" TargetMode="External"/><Relationship Id="rId16" Type="http://schemas.openxmlformats.org/officeDocument/2006/relationships/hyperlink" Target="http://en.wikipedia.org/wiki/Chocolate" TargetMode="External"/><Relationship Id="rId17" Type="http://schemas.openxmlformats.org/officeDocument/2006/relationships/hyperlink" Target="http://en.wikipedia.org/wiki/Flowers" TargetMode="External"/><Relationship Id="rId18" Type="http://schemas.openxmlformats.org/officeDocument/2006/relationships/hyperlink" Target="http://en.wikipedia.org/wiki/Gold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en.wikipedia.org/wiki/Social_movement" TargetMode="External"/><Relationship Id="rId4" Type="http://schemas.openxmlformats.org/officeDocument/2006/relationships/hyperlink" Target="http://en.wikipedia.org/wiki/Developing_country" TargetMode="External"/><Relationship Id="rId5" Type="http://schemas.openxmlformats.org/officeDocument/2006/relationships/hyperlink" Target="http://en.wikipedia.org/wiki/Sustainability" TargetMode="External"/><Relationship Id="rId6" Type="http://schemas.openxmlformats.org/officeDocument/2006/relationships/hyperlink" Target="http://en.wikipedia.org/wiki/Developed_country" TargetMode="External"/><Relationship Id="rId7" Type="http://schemas.openxmlformats.org/officeDocument/2006/relationships/hyperlink" Target="http://en.wikipedia.org/wiki/Economics_of_coffee" TargetMode="External"/><Relationship Id="rId8" Type="http://schemas.openxmlformats.org/officeDocument/2006/relationships/hyperlink" Target="http://en.wikipedia.org/wiki/Cocoa_bean%23Production" TargetMode="External"/><Relationship Id="rId9" Type="http://schemas.openxmlformats.org/officeDocument/2006/relationships/hyperlink" Target="http://en.wikipedia.org/wiki/History_of_sugar" TargetMode="External"/><Relationship Id="rId10" Type="http://schemas.openxmlformats.org/officeDocument/2006/relationships/hyperlink" Target="http://en.wikipedia.org/wiki/Tea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7X5eEimFD8" TargetMode="External"/><Relationship Id="rId4" Type="http://schemas.openxmlformats.org/officeDocument/2006/relationships/hyperlink" Target="http://www.youtube.com/watch?v=7K4G5-ydhS0" TargetMode="External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Sociology &amp; </a:t>
            </a:r>
            <a:r>
              <a:rPr lang="en-US" dirty="0" err="1" smtClean="0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76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08175" y="-222346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 dirty="0"/>
              <a:t>Groupthink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04025" y="791723"/>
            <a:ext cx="8503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b="1" dirty="0">
                <a:solidFill>
                  <a:srgbClr val="373737"/>
                </a:solidFill>
              </a:rPr>
              <a:t>groupthink</a:t>
            </a:r>
            <a:r>
              <a:rPr lang="en" sz="1800" dirty="0">
                <a:solidFill>
                  <a:srgbClr val="373737"/>
                </a:solidFill>
              </a:rPr>
              <a:t> is </a:t>
            </a:r>
            <a:r>
              <a:rPr lang="en" sz="1800" b="1" i="1" dirty="0">
                <a:solidFill>
                  <a:srgbClr val="373737"/>
                </a:solidFill>
              </a:rPr>
              <a:t>the effects of collective pressure on the decision-making abilities of individual members of a group</a:t>
            </a:r>
          </a:p>
          <a:p>
            <a:pPr marL="1625600" lvl="1" indent="-34290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800" dirty="0">
                <a:solidFill>
                  <a:srgbClr val="373737"/>
                </a:solidFill>
              </a:rPr>
              <a:t>ex: when in a group, the group makes a decision that isn’t perfect, but majority of the members have agreed to it; how likely is it for </a:t>
            </a:r>
            <a:r>
              <a:rPr lang="en" sz="1800" b="1" u="sng" dirty="0">
                <a:solidFill>
                  <a:srgbClr val="373737"/>
                </a:solidFill>
              </a:rPr>
              <a:t>one</a:t>
            </a:r>
            <a:r>
              <a:rPr lang="en" sz="1800" dirty="0">
                <a:solidFill>
                  <a:srgbClr val="373737"/>
                </a:solidFill>
              </a:rPr>
              <a:t> of the members to successfully have the group adopt a better alternative </a:t>
            </a:r>
            <a:r>
              <a:rPr lang="en" sz="1800" dirty="0" smtClean="0">
                <a:solidFill>
                  <a:srgbClr val="373737"/>
                </a:solidFill>
              </a:rPr>
              <a:t>solution</a:t>
            </a:r>
            <a:endParaRPr sz="1800" dirty="0">
              <a:solidFill>
                <a:srgbClr val="373737"/>
              </a:solidFill>
            </a:endParaRPr>
          </a:p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rgbClr val="373737"/>
                </a:solidFill>
              </a:rPr>
              <a:t>many groups value independent thought by their members, but on occasions, the </a:t>
            </a:r>
            <a:r>
              <a:rPr lang="en" sz="1800" b="1" dirty="0">
                <a:solidFill>
                  <a:srgbClr val="373737"/>
                </a:solidFill>
              </a:rPr>
              <a:t>pressure for a group to arrive at a</a:t>
            </a:r>
            <a:r>
              <a:rPr lang="en" sz="1800" dirty="0">
                <a:solidFill>
                  <a:srgbClr val="373737"/>
                </a:solidFill>
              </a:rPr>
              <a:t> </a:t>
            </a:r>
            <a:r>
              <a:rPr lang="en" sz="1800" b="1" dirty="0">
                <a:solidFill>
                  <a:srgbClr val="373737"/>
                </a:solidFill>
              </a:rPr>
              <a:t>consensus</a:t>
            </a:r>
            <a:r>
              <a:rPr lang="en" sz="1800" dirty="0">
                <a:solidFill>
                  <a:srgbClr val="373737"/>
                </a:solidFill>
              </a:rPr>
              <a:t> may silence opposing opinions and evidence presented by individual members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Effects of Groupthink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77822" y="847937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12800" lvl="0" indent="-32385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500" dirty="0">
                <a:solidFill>
                  <a:srgbClr val="373737"/>
                </a:solidFill>
              </a:rPr>
              <a:t>the effects of groupthink which may lead to conformity:</a:t>
            </a:r>
          </a:p>
          <a:p>
            <a:pPr marL="1625600" lvl="1" indent="-32385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500" b="1" dirty="0">
                <a:solidFill>
                  <a:srgbClr val="373737"/>
                </a:solidFill>
              </a:rPr>
              <a:t>pressure</a:t>
            </a:r>
            <a:r>
              <a:rPr lang="en" sz="1500" dirty="0">
                <a:solidFill>
                  <a:srgbClr val="373737"/>
                </a:solidFill>
              </a:rPr>
              <a:t>: individual applies direct pressure to any member who disagrees to the group</a:t>
            </a:r>
          </a:p>
          <a:p>
            <a:pPr marL="1625600" lvl="1" indent="-32385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500" b="1" dirty="0">
                <a:solidFill>
                  <a:srgbClr val="373737"/>
                </a:solidFill>
              </a:rPr>
              <a:t>self-censorship:</a:t>
            </a:r>
            <a:r>
              <a:rPr lang="en" sz="1500" dirty="0">
                <a:solidFill>
                  <a:srgbClr val="373737"/>
                </a:solidFill>
              </a:rPr>
              <a:t> individuals of groupthink would rather censor them self than disagree with group</a:t>
            </a:r>
          </a:p>
          <a:p>
            <a:pPr marL="1625600" lvl="1" indent="-32385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500" b="1" dirty="0">
                <a:solidFill>
                  <a:srgbClr val="373737"/>
                </a:solidFill>
              </a:rPr>
              <a:t>morality:</a:t>
            </a:r>
            <a:r>
              <a:rPr lang="en" sz="1500" dirty="0">
                <a:solidFill>
                  <a:srgbClr val="373737"/>
                </a:solidFill>
              </a:rPr>
              <a:t> individual doesn’t question the ethical/moral decision of the group</a:t>
            </a:r>
          </a:p>
          <a:p>
            <a:pPr marL="1625600" lvl="1" indent="-32385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500" b="1" dirty="0">
                <a:solidFill>
                  <a:srgbClr val="373737"/>
                </a:solidFill>
              </a:rPr>
              <a:t>stereotype:</a:t>
            </a:r>
            <a:r>
              <a:rPr lang="en" sz="1500" dirty="0">
                <a:solidFill>
                  <a:srgbClr val="373737"/>
                </a:solidFill>
              </a:rPr>
              <a:t> individual develop stereotypical views of outside groups who don’t have same belief as their group</a:t>
            </a:r>
          </a:p>
          <a:p>
            <a:pPr marL="1625600" lvl="1" indent="-32385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500" b="1" dirty="0">
                <a:solidFill>
                  <a:srgbClr val="373737"/>
                </a:solidFill>
              </a:rPr>
              <a:t>mindguard</a:t>
            </a:r>
            <a:r>
              <a:rPr lang="en" sz="1500" dirty="0">
                <a:solidFill>
                  <a:srgbClr val="373737"/>
                </a:solidFill>
              </a:rPr>
              <a:t>: individual sometimes appoints themself as protector of the group from outside information and sources that might break up group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Conformity </a:t>
            </a:r>
            <a:r>
              <a:rPr lang="en" sz="2400" dirty="0"/>
              <a:t>pp. 286-291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81050" indent="-285750">
              <a:lnSpc>
                <a:spcPct val="163636"/>
              </a:lnSpc>
              <a:spcAft>
                <a:spcPts val="1800"/>
              </a:spcAft>
              <a:buClr>
                <a:srgbClr val="373737"/>
              </a:buClr>
              <a:buSzPct val="100000"/>
            </a:pPr>
            <a:r>
              <a:rPr lang="en" sz="1400" dirty="0" smtClean="0">
                <a:solidFill>
                  <a:srgbClr val="373737"/>
                </a:solidFill>
              </a:rPr>
              <a:t>individuals </a:t>
            </a:r>
            <a:r>
              <a:rPr lang="en" sz="1400" dirty="0">
                <a:solidFill>
                  <a:srgbClr val="373737"/>
                </a:solidFill>
              </a:rPr>
              <a:t>often feel the need to conform to the norms/expectations of society</a:t>
            </a:r>
          </a:p>
          <a:p>
            <a:pPr marL="812800" lvl="0" indent="-3175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400" dirty="0">
                <a:solidFill>
                  <a:srgbClr val="373737"/>
                </a:solidFill>
              </a:rPr>
              <a:t>conformity is the process by which an individual will </a:t>
            </a:r>
            <a:r>
              <a:rPr lang="en" sz="1400" b="1" dirty="0">
                <a:solidFill>
                  <a:srgbClr val="373737"/>
                </a:solidFill>
              </a:rPr>
              <a:t>alter or change their thoughts, feelings, and behaviours to meet the expectations of a group/ figure</a:t>
            </a:r>
          </a:p>
          <a:p>
            <a:pPr marL="812800" lvl="0" indent="-3175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400" dirty="0">
                <a:solidFill>
                  <a:srgbClr val="373737"/>
                </a:solidFill>
              </a:rPr>
              <a:t>Both</a:t>
            </a:r>
            <a:r>
              <a:rPr lang="en" sz="1400" i="1" dirty="0">
                <a:solidFill>
                  <a:srgbClr val="373737"/>
                </a:solidFill>
              </a:rPr>
              <a:t> direct and indirect social pressure; </a:t>
            </a:r>
            <a:r>
              <a:rPr lang="en" sz="1400" dirty="0">
                <a:solidFill>
                  <a:srgbClr val="373737"/>
                </a:solidFill>
              </a:rPr>
              <a:t>individuals feel the urge to conform in order to fit in/avoid rejection and criticism from members of their group</a:t>
            </a:r>
          </a:p>
          <a:p>
            <a:pPr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" sz="1400" b="1" i="1" dirty="0">
                <a:solidFill>
                  <a:srgbClr val="373737"/>
                </a:solidFill>
              </a:rPr>
              <a:t> - Those who don’t conform to social norms, and see them as restrictive, are referred to as </a:t>
            </a:r>
            <a:r>
              <a:rPr lang="en" sz="1400" b="1" i="1" u="sng" dirty="0">
                <a:solidFill>
                  <a:srgbClr val="373737"/>
                </a:solidFill>
              </a:rPr>
              <a:t>deviants</a:t>
            </a:r>
          </a:p>
          <a:p>
            <a:pPr lvl="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None/>
            </a:pPr>
            <a:endParaRPr sz="1400" dirty="0">
              <a:solidFill>
                <a:srgbClr val="373737"/>
              </a:solidFill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Conformity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" sz="1800" b="1" i="1">
                <a:solidFill>
                  <a:srgbClr val="373737"/>
                </a:solidFill>
              </a:rPr>
              <a:t>Can be both positive and negative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" sz="1800">
                <a:solidFill>
                  <a:srgbClr val="373737"/>
                </a:solidFill>
              </a:rPr>
              <a:t>→ ex: there is an expectation that people will </a:t>
            </a:r>
            <a:r>
              <a:rPr lang="en" sz="1800" u="sng">
                <a:solidFill>
                  <a:srgbClr val="373737"/>
                </a:solidFill>
              </a:rPr>
              <a:t>recycle </a:t>
            </a:r>
            <a:r>
              <a:rPr lang="en" sz="1800">
                <a:solidFill>
                  <a:srgbClr val="373737"/>
                </a:solidFill>
              </a:rPr>
              <a:t>items (positive)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sz="1800">
              <a:solidFill>
                <a:srgbClr val="373737"/>
              </a:solidFill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" sz="1800">
                <a:solidFill>
                  <a:srgbClr val="373737"/>
                </a:solidFill>
              </a:rPr>
              <a:t>→ ex: if an individual is coerced into a specific form of behaviour that is detrimental to them self/others (negative)</a:t>
            </a:r>
          </a:p>
          <a:p>
            <a:pPr marL="2438400" lvl="2" indent="-34290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Wingdings"/>
              <a:buChar char="§"/>
            </a:pPr>
            <a:r>
              <a:rPr lang="en" sz="1800">
                <a:solidFill>
                  <a:srgbClr val="373737"/>
                </a:solidFill>
              </a:rPr>
              <a:t>ex: a person commits a </a:t>
            </a:r>
            <a:r>
              <a:rPr lang="en" sz="1800" u="sng">
                <a:solidFill>
                  <a:srgbClr val="373737"/>
                </a:solidFill>
              </a:rPr>
              <a:t>crime </a:t>
            </a:r>
            <a:r>
              <a:rPr lang="en" sz="1800">
                <a:solidFill>
                  <a:srgbClr val="373737"/>
                </a:solidFill>
              </a:rPr>
              <a:t>to maintain membership in a gang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Conformity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73737"/>
                </a:solidFill>
              </a:rPr>
              <a:t>conformity in some ways is a necessary element to keep society functioning safely</a:t>
            </a:r>
          </a:p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b="1" i="1">
                <a:solidFill>
                  <a:srgbClr val="373737"/>
                </a:solidFill>
              </a:rPr>
              <a:t>fear of being left out/behind is a powerful motivator for an individual to change their behaviour</a:t>
            </a:r>
          </a:p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373737"/>
                </a:solidFill>
              </a:rPr>
              <a:t>all humans will conform to a group’s expectations at some point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-1" y="-14394"/>
            <a:ext cx="8901615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 dirty="0"/>
              <a:t>Breaking Social Norms: </a:t>
            </a:r>
            <a:r>
              <a:rPr lang="en" sz="2000" i="1" dirty="0"/>
              <a:t>the Breaching Experiments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933414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rgbClr val="373737"/>
                </a:solidFill>
              </a:rPr>
              <a:t>Harold Garfinkel was interested in understanding </a:t>
            </a:r>
            <a:r>
              <a:rPr lang="en" sz="1800" b="1" i="1" dirty="0">
                <a:solidFill>
                  <a:srgbClr val="373737"/>
                </a:solidFill>
              </a:rPr>
              <a:t>what would happen if people purposely broke the rules/norms of a group;</a:t>
            </a:r>
            <a:r>
              <a:rPr lang="en" sz="1800" dirty="0">
                <a:solidFill>
                  <a:srgbClr val="373737"/>
                </a:solidFill>
              </a:rPr>
              <a:t> he would then analyze people’s reactions to the breach</a:t>
            </a:r>
          </a:p>
          <a:p>
            <a:pPr marL="1625600" lvl="1" indent="-34290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800" dirty="0">
                <a:solidFill>
                  <a:srgbClr val="373737"/>
                </a:solidFill>
              </a:rPr>
              <a:t>the focus of the experiment was having people break the unwritten rules of society (ex: walking backwards up a flight of stairs, standing up while eating in a restaurant)</a:t>
            </a:r>
          </a:p>
          <a:p>
            <a:pPr rtl="0">
              <a:spcBef>
                <a:spcPts val="0"/>
              </a:spcBef>
              <a:buNone/>
            </a:pPr>
            <a:r>
              <a:rPr lang="en" sz="1500" u="sng" dirty="0">
                <a:solidFill>
                  <a:schemeClr val="hlink"/>
                </a:solidFill>
                <a:hlinkClick r:id="rId3"/>
              </a:rPr>
              <a:t>https://www.youtube.com/watch?v=xn350WsMNkI</a:t>
            </a:r>
            <a:r>
              <a:rPr lang="en" sz="1500" dirty="0"/>
              <a:t> 1:39 - Part of Your World</a:t>
            </a:r>
          </a:p>
          <a:p>
            <a:pPr rtl="0">
              <a:spcBef>
                <a:spcPts val="0"/>
              </a:spcBef>
              <a:buNone/>
            </a:pPr>
            <a:r>
              <a:rPr lang="en" sz="1500" u="sng" dirty="0">
                <a:solidFill>
                  <a:schemeClr val="hlink"/>
                </a:solidFill>
                <a:hlinkClick r:id="rId4"/>
              </a:rPr>
              <a:t>https://www.youtube.com/watch?v=3j5VIpT_koM</a:t>
            </a:r>
            <a:r>
              <a:rPr lang="en" sz="1500" dirty="0"/>
              <a:t> 4:35 - Just Stretching (watch 2:20)</a:t>
            </a:r>
          </a:p>
          <a:p>
            <a:pPr>
              <a:spcBef>
                <a:spcPts val="0"/>
              </a:spcBef>
              <a:buNone/>
            </a:pPr>
            <a:r>
              <a:rPr lang="en" sz="1500" u="sng" dirty="0">
                <a:solidFill>
                  <a:schemeClr val="hlink"/>
                </a:solidFill>
                <a:hlinkClick r:id="rId5"/>
              </a:rPr>
              <a:t>https://www.youtube.com/watch?v=-sbMxv36nMA</a:t>
            </a:r>
            <a:r>
              <a:rPr lang="en" sz="1500" dirty="0"/>
              <a:t> 5:49 - Elevator (watch 2:00)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10039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rgbClr val="373737"/>
                </a:solidFill>
              </a:rPr>
              <a:t>Garfinkel’s experiments </a:t>
            </a:r>
            <a:r>
              <a:rPr lang="en" sz="1800" i="1" dirty="0">
                <a:solidFill>
                  <a:srgbClr val="373737"/>
                </a:solidFill>
              </a:rPr>
              <a:t>showed</a:t>
            </a:r>
            <a:r>
              <a:rPr lang="en" sz="1800" i="1" u="sng" dirty="0">
                <a:solidFill>
                  <a:srgbClr val="373737"/>
                </a:solidFill>
              </a:rPr>
              <a:t> </a:t>
            </a:r>
            <a:r>
              <a:rPr lang="en" sz="1800" b="1" i="1" u="sng" dirty="0">
                <a:solidFill>
                  <a:srgbClr val="373737"/>
                </a:solidFill>
              </a:rPr>
              <a:t>society resists breaches in social order </a:t>
            </a:r>
            <a:r>
              <a:rPr lang="en" sz="1800" i="1" dirty="0">
                <a:solidFill>
                  <a:srgbClr val="373737"/>
                </a:solidFill>
              </a:rPr>
              <a:t>and quickly attempts to reconstruct order when a social norm has been broken</a:t>
            </a:r>
          </a:p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rgbClr val="373737"/>
                </a:solidFill>
              </a:rPr>
              <a:t>these experiments show how</a:t>
            </a:r>
            <a:r>
              <a:rPr lang="en" sz="1800" u="sng" dirty="0">
                <a:solidFill>
                  <a:srgbClr val="373737"/>
                </a:solidFill>
              </a:rPr>
              <a:t> </a:t>
            </a:r>
            <a:r>
              <a:rPr lang="en" sz="1800" b="1" i="1" u="sng" dirty="0">
                <a:solidFill>
                  <a:srgbClr val="373737"/>
                </a:solidFill>
              </a:rPr>
              <a:t>people take for granted the unwritten social norms </a:t>
            </a:r>
            <a:r>
              <a:rPr lang="en" sz="1800" i="1" dirty="0">
                <a:solidFill>
                  <a:srgbClr val="373737"/>
                </a:solidFill>
              </a:rPr>
              <a:t>and come to expect that certain things</a:t>
            </a:r>
            <a:r>
              <a:rPr lang="en" sz="1800" dirty="0">
                <a:solidFill>
                  <a:srgbClr val="373737"/>
                </a:solidFill>
              </a:rPr>
              <a:t> will always function in a specific way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29101" y="70619"/>
            <a:ext cx="88148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CA" b="1" dirty="0" smtClean="0"/>
              <a:t>SOCIOLOGY SUMMATIVE: </a:t>
            </a:r>
            <a:br>
              <a:rPr lang="en-CA" b="1" dirty="0" smtClean="0"/>
            </a:br>
            <a:r>
              <a:rPr lang="en" sz="2000" i="1" dirty="0" smtClean="0"/>
              <a:t>Try </a:t>
            </a:r>
            <a:r>
              <a:rPr lang="en" sz="2000" i="1" dirty="0"/>
              <a:t>Your Own Breaching Experiment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1. Think of an unwritten social “rule” or “norm”, and in a public place…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2. Break it! → (Or have someone else break it)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3.  Observe people’s reactions…</a:t>
            </a:r>
          </a:p>
          <a:p>
            <a:pPr marL="2743200" indent="-457200">
              <a:spcBef>
                <a:spcPts val="0"/>
              </a:spcBef>
              <a:buFontTx/>
              <a:buChar char="-"/>
            </a:pPr>
            <a:r>
              <a:rPr lang="en" b="1" i="1" dirty="0" smtClean="0"/>
              <a:t>Why</a:t>
            </a:r>
            <a:r>
              <a:rPr lang="en" dirty="0" smtClean="0"/>
              <a:t> </a:t>
            </a:r>
            <a:r>
              <a:rPr lang="en" dirty="0"/>
              <a:t>did they react this way? </a:t>
            </a:r>
            <a:endParaRPr lang="en-CA" dirty="0" smtClean="0"/>
          </a:p>
          <a:p>
            <a:pPr marL="2743200" indent="-457200">
              <a:spcBef>
                <a:spcPts val="0"/>
              </a:spcBef>
              <a:buFontTx/>
              <a:buChar char="-"/>
            </a:pPr>
            <a:r>
              <a:rPr lang="en-CA" dirty="0" smtClean="0"/>
              <a:t>*See Assignment Handout**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CA" b="1" dirty="0" smtClean="0"/>
              <a:t>DUE MONDAY JUNE 1, 2015</a:t>
            </a:r>
          </a:p>
          <a:p>
            <a:pPr algn="ctr">
              <a:spcBef>
                <a:spcPts val="0"/>
              </a:spcBef>
              <a:buNone/>
            </a:pPr>
            <a:endParaRPr lang="en-CA" dirty="0" smtClean="0"/>
          </a:p>
          <a:p>
            <a:pPr algn="ctr">
              <a:spcBef>
                <a:spcPts val="0"/>
              </a:spcBef>
              <a:buNone/>
            </a:pPr>
            <a:r>
              <a:rPr lang="en-CA" dirty="0" smtClean="0"/>
              <a:t>*Presentations will take Place Monday &amp; Tuesday</a:t>
            </a:r>
            <a:endParaRPr lang="en-CA" dirty="0"/>
          </a:p>
          <a:p>
            <a:pPr algn="ctr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Global Identity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If the world were a village of 100 people, there would be:</a:t>
            </a:r>
          </a:p>
          <a:p>
            <a:pPr marL="457200" lvl="0" indent="-381000" rtl="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FF"/>
                </a:solidFill>
              </a:rPr>
              <a:t>60 Asians</a:t>
            </a:r>
          </a:p>
          <a:p>
            <a:pPr marL="457200" lvl="0" indent="-381000" rtl="0">
              <a:spcBef>
                <a:spcPts val="0"/>
              </a:spcBef>
              <a:buClr>
                <a:srgbClr val="38761D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38761D"/>
                </a:solidFill>
              </a:rPr>
              <a:t>14 Africans</a:t>
            </a:r>
          </a:p>
          <a:p>
            <a:pPr marL="457200" lvl="0" indent="-381000" rtl="0">
              <a:spcBef>
                <a:spcPts val="0"/>
              </a:spcBef>
              <a:buClr>
                <a:srgbClr val="CC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CC0000"/>
                </a:solidFill>
              </a:rPr>
              <a:t>12 Europeans</a:t>
            </a:r>
          </a:p>
          <a:p>
            <a:pPr marL="457200" lvl="0" indent="-381000" rtl="0">
              <a:spcBef>
                <a:spcPts val="0"/>
              </a:spcBef>
              <a:buClr>
                <a:srgbClr val="9900FF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9900FF"/>
                </a:solidFill>
              </a:rPr>
              <a:t>8 people from Central and South America, Mexico &amp; Caribbean</a:t>
            </a:r>
          </a:p>
          <a:p>
            <a:pPr marL="457200" lvl="0" indent="-381000" rtl="0">
              <a:spcBef>
                <a:spcPts val="0"/>
              </a:spcBef>
              <a:buClr>
                <a:srgbClr val="E6913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E69138"/>
                </a:solidFill>
              </a:rPr>
              <a:t>5 people from the United States &amp; Canada</a:t>
            </a:r>
          </a:p>
          <a:p>
            <a:pPr marL="457200" lvl="0" indent="-381000" rtl="0">
              <a:spcBef>
                <a:spcPts val="0"/>
              </a:spcBef>
              <a:buClr>
                <a:srgbClr val="1155CC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1155CC"/>
                </a:solidFill>
              </a:rPr>
              <a:t>1 person from Australia or New Zealand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82 would be non-white; 18 would be white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https://www.youtube.com/watch?v=6QGNxRGgBwM</a:t>
            </a:r>
            <a:r>
              <a:rPr lang="en" dirty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3:19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sz="4400" dirty="0"/>
              <a:t>Muzafer Sherif &amp; The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400" dirty="0"/>
              <a:t>Robbers Cave Experiment: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Globalization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with increased technology &amp; ease of travel, events that happen outside of ones culture, are </a:t>
            </a:r>
            <a:r>
              <a:rPr lang="en" sz="2400" b="1"/>
              <a:t>as likely </a:t>
            </a:r>
            <a:r>
              <a:rPr lang="en" sz="2400"/>
              <a:t>to influence behaviour as local events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eg. 9/11 - Terrorist Attacks in NYC &amp; Washington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these events changed the sociological landscape as much as they did world culture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eg. more challenging to fly due to restrictions on what you can bring on board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b="1" i="1"/>
              <a:t>For this reason - globalization must be considered when we discuss social identity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Globalization is… 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04800" y="1189025"/>
            <a:ext cx="86868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457200" rtl="0">
              <a:spcBef>
                <a:spcPts val="0"/>
              </a:spcBef>
              <a:buNone/>
            </a:pPr>
            <a:endParaRPr i="1"/>
          </a:p>
          <a:p>
            <a:pPr lvl="0" indent="457200" rtl="0">
              <a:spcBef>
                <a:spcPts val="0"/>
              </a:spcBef>
              <a:buNone/>
            </a:pPr>
            <a:r>
              <a:rPr lang="en" i="1"/>
              <a:t>the integration of government policies, cultures, social movements and financial markets on a worldwide scale affecting countries and cultures around the world.</a:t>
            </a:r>
            <a:br>
              <a:rPr lang="en" i="1"/>
            </a:br>
            <a:endParaRPr lang="en" i="1"/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" sz="2400" b="1" i="1"/>
              <a:t>Globalization has brought global culture to the individual.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gLOCALization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new way of viewing the social world.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practice of addressing global issues by taking local action or,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 way of thinking globally about a group’s interests, but acting locally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eg. </a:t>
            </a:r>
            <a:r>
              <a:rPr lang="en" u="sng">
                <a:solidFill>
                  <a:schemeClr val="hlink"/>
                </a:solidFill>
                <a:hlinkClick r:id="rId3"/>
              </a:rPr>
              <a:t>Fair Trade</a:t>
            </a:r>
            <a:r>
              <a:rPr lang="en"/>
              <a:t> certified products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89275" y="205975"/>
            <a:ext cx="87728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800"/>
              <a:t>Think Globally, Act Locally: </a:t>
            </a:r>
            <a:r>
              <a:rPr lang="en" sz="3800" i="1"/>
              <a:t>Fair Trade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334725" y="1063375"/>
            <a:ext cx="82265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 organized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social movement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that aims to help producers in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developing countries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make better trading conditions and promote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sustainability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advocates the payment of a higher price to exporters as well as higher social and environmental standards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focuses in particular on exports from developing countries to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developed countries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→ eg.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coffee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cocoa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sugar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tea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bananas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honey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cotton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4"/>
              </a:rPr>
              <a:t>wine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fresh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5"/>
              </a:rPr>
              <a:t>fruit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6"/>
              </a:rPr>
              <a:t>chocolate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7"/>
              </a:rPr>
              <a:t>flowers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and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8"/>
              </a:rPr>
              <a:t>gold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“</a:t>
            </a:r>
            <a:r>
              <a:rPr lang="en" u="sng">
                <a:solidFill>
                  <a:srgbClr val="FFFFFF"/>
                </a:solidFill>
                <a:hlinkClick r:id="rId3"/>
              </a:rPr>
              <a:t>Fair Trade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lang="en"/>
              <a:t>Certified”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12075" y="1182250"/>
            <a:ext cx="71279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ensures producers are paid a fair price for the goods</a:t>
            </a:r>
          </a:p>
          <a:p>
            <a:pPr marL="914400" lvl="1" indent="-3683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 i="1"/>
              <a:t>Lets look at coffee:</a:t>
            </a:r>
          </a:p>
          <a:p>
            <a:pPr marL="1371600" lvl="2" indent="-3492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900"/>
              <a:t>Canadians drink 40 mill cups/day</a:t>
            </a:r>
          </a:p>
          <a:p>
            <a:pPr marL="1371600" lvl="2" indent="-3492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900"/>
              <a:t>In traditional economic model, for every $1.00 spent on coffee, producers were only making $0.11</a:t>
            </a:r>
          </a:p>
          <a:p>
            <a:pPr marL="1371600" lvl="2" indent="-3492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900"/>
              <a:t>Under Fair Trade model, producers are paid $0.28 </a:t>
            </a:r>
          </a:p>
          <a:p>
            <a:pPr marL="1371600" lvl="2" indent="-3492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900"/>
              <a:t>Workers must also be paid a fair wage, and work in safe conditions</a:t>
            </a:r>
          </a:p>
          <a:p>
            <a:pPr marL="1371600" lvl="2" indent="-3492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900"/>
              <a:t>child labour and forced labour are not permitted</a:t>
            </a:r>
          </a:p>
          <a:p>
            <a:pPr marL="914400" lvl="1" indent="-3492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900" u="sng">
                <a:solidFill>
                  <a:schemeClr val="hlink"/>
                </a:solidFill>
                <a:hlinkClick r:id="rId4"/>
              </a:rPr>
              <a:t>EVERY PURCHASE MATTERS</a:t>
            </a:r>
          </a:p>
        </p:txBody>
      </p:sp>
      <p:pic>
        <p:nvPicPr>
          <p:cNvPr id="191" name="Shape 19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84544" y="1690500"/>
            <a:ext cx="1903776" cy="25383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78853" y="1172374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9900FF"/>
                </a:solidFill>
              </a:rPr>
              <a:t>Why did the two groups initially not like one another?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78853" y="2699614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 dirty="0">
                <a:solidFill>
                  <a:srgbClr val="0000FF"/>
                </a:solidFill>
              </a:rPr>
              <a:t>Why did they eventually get along?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1400" b="1" dirty="0">
                <a:solidFill>
                  <a:srgbClr val="000000"/>
                </a:solidFill>
              </a:rPr>
              <a:t>                                 Cooperation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b="1" dirty="0">
                <a:solidFill>
                  <a:srgbClr val="38761D"/>
                </a:solidFill>
              </a:rPr>
              <a:t>Give an example of when you may have seen this type of behaviour?</a:t>
            </a:r>
          </a:p>
          <a:p>
            <a:pPr marL="1371600" indent="457200" algn="ctr" rtl="0">
              <a:spcBef>
                <a:spcPts val="0"/>
              </a:spcBef>
              <a:buNone/>
            </a:pPr>
            <a:r>
              <a:rPr lang="en" sz="1400" b="1" dirty="0">
                <a:solidFill>
                  <a:srgbClr val="000000"/>
                </a:solidFill>
              </a:rPr>
              <a:t>Interviews?</a:t>
            </a:r>
          </a:p>
          <a:p>
            <a:pPr marL="1371600" indent="457200" algn="ctr" rtl="0">
              <a:spcBef>
                <a:spcPts val="0"/>
              </a:spcBef>
              <a:buNone/>
            </a:pPr>
            <a:r>
              <a:rPr lang="en" sz="1400" b="1" dirty="0">
                <a:solidFill>
                  <a:srgbClr val="000000"/>
                </a:solidFill>
              </a:rPr>
              <a:t>Group Projects?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5" name="Shape 65"/>
          <p:cNvSpPr txBox="1"/>
          <p:nvPr/>
        </p:nvSpPr>
        <p:spPr>
          <a:xfrm>
            <a:off x="4645375" y="1820220"/>
            <a:ext cx="42594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i="1" dirty="0"/>
              <a:t>Realistic Conflict Theory &amp; Competition for resources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build="p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838891" y="2370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b="1" dirty="0">
                <a:solidFill>
                  <a:srgbClr val="373737"/>
                </a:solidFill>
              </a:rPr>
              <a:t>Sociology and Behaviour</a:t>
            </a:r>
          </a:p>
          <a:p>
            <a:pPr>
              <a:spcBef>
                <a:spcPts val="0"/>
              </a:spcBef>
              <a:buNone/>
            </a:pPr>
            <a:r>
              <a:rPr lang="en" sz="2000" dirty="0">
                <a:solidFill>
                  <a:srgbClr val="373737"/>
                </a:solidFill>
              </a:rPr>
              <a:t>pp 276- 279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700" dirty="0"/>
              <a:t>Sociologists are interested in </a:t>
            </a:r>
            <a:r>
              <a:rPr lang="en" sz="2700" b="1" dirty="0"/>
              <a:t>why</a:t>
            </a:r>
            <a:r>
              <a:rPr lang="en" sz="2700" dirty="0"/>
              <a:t> people behave the way they do and </a:t>
            </a:r>
            <a:r>
              <a:rPr lang="en" sz="2700" b="1" dirty="0"/>
              <a:t>how</a:t>
            </a:r>
            <a:r>
              <a:rPr lang="en" sz="2700" dirty="0"/>
              <a:t> our relationships and the people around us influence our individual and collective behaviours.</a:t>
            </a:r>
          </a:p>
          <a:p>
            <a:pPr rtl="0">
              <a:spcBef>
                <a:spcPts val="0"/>
              </a:spcBef>
              <a:buNone/>
            </a:pPr>
            <a:endParaRPr sz="2700" dirty="0"/>
          </a:p>
          <a:p>
            <a:pPr>
              <a:spcBef>
                <a:spcPts val="0"/>
              </a:spcBef>
              <a:buNone/>
            </a:pPr>
            <a:r>
              <a:rPr lang="en" sz="2200" i="1" dirty="0">
                <a:solidFill>
                  <a:srgbClr val="373737"/>
                </a:solidFill>
              </a:rPr>
              <a:t> - the feeling of belonging to a group is an essential element of living in society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-4802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Social Networks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-152401" y="820907"/>
            <a:ext cx="9110713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b="1" dirty="0">
                <a:solidFill>
                  <a:srgbClr val="373737"/>
                </a:solidFill>
              </a:rPr>
              <a:t>social networks are individuals who are linked together by one or more social relationships </a:t>
            </a:r>
            <a:r>
              <a:rPr lang="en" sz="1800" dirty="0">
                <a:solidFill>
                  <a:srgbClr val="373737"/>
                </a:solidFill>
              </a:rPr>
              <a:t>(doesn’t have to be virtual like Facebook)</a:t>
            </a:r>
          </a:p>
          <a:p>
            <a:pPr marL="1625600" lvl="1" indent="-32385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500" dirty="0">
                <a:solidFill>
                  <a:srgbClr val="373737"/>
                </a:solidFill>
              </a:rPr>
              <a:t>on average</a:t>
            </a:r>
            <a:r>
              <a:rPr lang="en" sz="1500" dirty="0">
                <a:solidFill>
                  <a:srgbClr val="000090"/>
                </a:solidFill>
              </a:rPr>
              <a:t>,</a:t>
            </a:r>
            <a:r>
              <a:rPr lang="en" sz="1500" b="1" dirty="0">
                <a:solidFill>
                  <a:srgbClr val="000090"/>
                </a:solidFill>
              </a:rPr>
              <a:t> a human can only have meaningful social relationships with about </a:t>
            </a:r>
            <a:r>
              <a:rPr lang="en" sz="1500" b="1" u="sng" dirty="0">
                <a:solidFill>
                  <a:srgbClr val="000090"/>
                </a:solidFill>
              </a:rPr>
              <a:t>150</a:t>
            </a:r>
            <a:r>
              <a:rPr lang="en" sz="1500" b="1" dirty="0">
                <a:solidFill>
                  <a:srgbClr val="000090"/>
                </a:solidFill>
              </a:rPr>
              <a:t> people at one </a:t>
            </a:r>
            <a:r>
              <a:rPr lang="en" sz="1500" b="1" dirty="0" smtClean="0">
                <a:solidFill>
                  <a:srgbClr val="000090"/>
                </a:solidFill>
              </a:rPr>
              <a:t>time</a:t>
            </a:r>
            <a:endParaRPr lang="en-CA" sz="1500" dirty="0">
              <a:solidFill>
                <a:srgbClr val="000090"/>
              </a:solidFill>
            </a:endParaRPr>
          </a:p>
          <a:p>
            <a:pPr marL="1899920" lvl="2" indent="-323850">
              <a:lnSpc>
                <a:spcPct val="115000"/>
              </a:lnSpc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300" dirty="0" smtClean="0">
                <a:solidFill>
                  <a:srgbClr val="373737"/>
                </a:solidFill>
              </a:rPr>
              <a:t>- </a:t>
            </a:r>
            <a:r>
              <a:rPr lang="en" sz="1300" i="1" dirty="0">
                <a:solidFill>
                  <a:srgbClr val="373737"/>
                </a:solidFill>
              </a:rPr>
              <a:t>Robin Dunbar believes that if groups have larger than 150 people, the individuals become strangers to each other</a:t>
            </a:r>
          </a:p>
          <a:p>
            <a:pPr marL="1625600" lvl="1" indent="-32385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500" dirty="0">
                <a:solidFill>
                  <a:srgbClr val="373737"/>
                </a:solidFill>
              </a:rPr>
              <a:t>when using Dunbar’s theory on </a:t>
            </a:r>
            <a:r>
              <a:rPr lang="en" sz="1500" b="1" i="1" dirty="0">
                <a:solidFill>
                  <a:srgbClr val="373737"/>
                </a:solidFill>
              </a:rPr>
              <a:t>Facebook, the average person has 120 friends, but people usually interact with a smaller group between 4-26 people</a:t>
            </a:r>
          </a:p>
          <a:p>
            <a:pPr marL="1625600" lvl="1" indent="-32385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500" dirty="0">
                <a:solidFill>
                  <a:srgbClr val="373737"/>
                </a:solidFill>
              </a:rPr>
              <a:t>therefore, despite our technological advances, </a:t>
            </a:r>
            <a:r>
              <a:rPr lang="en" sz="1500" b="1" u="sng" dirty="0">
                <a:solidFill>
                  <a:srgbClr val="373737"/>
                </a:solidFill>
              </a:rPr>
              <a:t>there is a limit to the number of interactions with which our brains can keep up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sz="2200" dirty="0">
              <a:solidFill>
                <a:srgbClr val="373737"/>
              </a:solidFill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Power and Influence of Groups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b="1" i="1" dirty="0">
                <a:solidFill>
                  <a:srgbClr val="373737"/>
                </a:solidFill>
              </a:rPr>
              <a:t>every group has behaviours on how its members should and shouldn’t behave</a:t>
            </a:r>
            <a:r>
              <a:rPr lang="en" sz="1800" dirty="0">
                <a:solidFill>
                  <a:srgbClr val="373737"/>
                </a:solidFill>
              </a:rPr>
              <a:t> and the group exerts a great deal of influence over the individual behaviour of their </a:t>
            </a:r>
            <a:r>
              <a:rPr lang="en" sz="1800" dirty="0" smtClean="0">
                <a:solidFill>
                  <a:srgbClr val="373737"/>
                </a:solidFill>
              </a:rPr>
              <a:t>members</a:t>
            </a:r>
            <a:endParaRPr sz="1800" dirty="0">
              <a:solidFill>
                <a:srgbClr val="373737"/>
              </a:solidFill>
            </a:endParaRPr>
          </a:p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b="1" dirty="0">
                <a:solidFill>
                  <a:srgbClr val="373737"/>
                </a:solidFill>
              </a:rPr>
              <a:t>groups exert a great deal of influence over the individua</a:t>
            </a:r>
            <a:r>
              <a:rPr lang="en" sz="1800" dirty="0">
                <a:solidFill>
                  <a:srgbClr val="373737"/>
                </a:solidFill>
              </a:rPr>
              <a:t>l behaviour of their members—most groups rely on roles, norms and sanctions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sz="1800" dirty="0">
              <a:solidFill>
                <a:srgbClr val="373737"/>
              </a:solidFill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Power and Influence of Groups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5135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12800" lvl="0" indent="-3175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b="1" dirty="0">
                <a:solidFill>
                  <a:srgbClr val="373737"/>
                </a:solidFill>
              </a:rPr>
              <a:t>groups also establish guidelines for appropriate behaviour </a:t>
            </a:r>
            <a:r>
              <a:rPr lang="en" sz="1800" dirty="0">
                <a:solidFill>
                  <a:srgbClr val="373737"/>
                </a:solidFill>
              </a:rPr>
              <a:t>among their members, and these behaviours and called </a:t>
            </a:r>
            <a:r>
              <a:rPr lang="en" sz="1800" dirty="0" smtClean="0">
                <a:solidFill>
                  <a:srgbClr val="373737"/>
                </a:solidFill>
              </a:rPr>
              <a:t>norms</a:t>
            </a:r>
            <a:endParaRPr sz="1800" b="1" dirty="0">
              <a:solidFill>
                <a:srgbClr val="373737"/>
              </a:solidFill>
            </a:endParaRPr>
          </a:p>
          <a:p>
            <a:pPr marL="812800" lvl="0" indent="-3175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b="1" dirty="0">
                <a:solidFill>
                  <a:srgbClr val="373737"/>
                </a:solidFill>
              </a:rPr>
              <a:t>the group is responsible for imposing sanctions </a:t>
            </a:r>
            <a:r>
              <a:rPr lang="en" sz="1800" dirty="0">
                <a:solidFill>
                  <a:srgbClr val="373737"/>
                </a:solidFill>
              </a:rPr>
              <a:t>for proper and improper behaviour, and is used to encourage certain kinds of behaviours, and discourage other kinds (ensure conformity)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Collective Behaviour </a:t>
            </a:r>
            <a:r>
              <a:rPr lang="en" sz="1800" dirty="0"/>
              <a:t>pp 280- 291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199" y="1149075"/>
            <a:ext cx="8444415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12800" lvl="0" indent="-3302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rgbClr val="373737"/>
                </a:solidFill>
              </a:rPr>
              <a:t>collective behaviour is</a:t>
            </a:r>
            <a:r>
              <a:rPr lang="en" sz="1800" b="1" dirty="0">
                <a:solidFill>
                  <a:srgbClr val="373737"/>
                </a:solidFill>
              </a:rPr>
              <a:t> social behaviour by a large group that doesn’t reflect existing rules</a:t>
            </a:r>
            <a:r>
              <a:rPr lang="en" sz="1800" dirty="0">
                <a:solidFill>
                  <a:srgbClr val="373737"/>
                </a:solidFill>
              </a:rPr>
              <a:t>, institutions, and structures of society</a:t>
            </a:r>
          </a:p>
          <a:p>
            <a:pPr marL="1625600" lvl="1" indent="-33020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800" dirty="0">
                <a:solidFill>
                  <a:srgbClr val="373737"/>
                </a:solidFill>
              </a:rPr>
              <a:t>groups engage in this kind of behaviour to accomplish a specific </a:t>
            </a:r>
            <a:r>
              <a:rPr lang="en" sz="1800" dirty="0" smtClean="0">
                <a:solidFill>
                  <a:srgbClr val="373737"/>
                </a:solidFill>
              </a:rPr>
              <a:t>goal/outcome</a:t>
            </a:r>
            <a:endParaRPr sz="1800" dirty="0">
              <a:solidFill>
                <a:srgbClr val="373737"/>
              </a:solidFill>
            </a:endParaRPr>
          </a:p>
          <a:p>
            <a:pPr marL="812800" lvl="0" indent="-3302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dirty="0">
                <a:solidFill>
                  <a:srgbClr val="373737"/>
                </a:solidFill>
              </a:rPr>
              <a:t>collective behaviour is </a:t>
            </a:r>
            <a:r>
              <a:rPr lang="en" sz="1800" b="1" dirty="0">
                <a:solidFill>
                  <a:srgbClr val="373737"/>
                </a:solidFill>
              </a:rPr>
              <a:t>spontaneous</a:t>
            </a:r>
            <a:r>
              <a:rPr lang="en" sz="1800" dirty="0">
                <a:solidFill>
                  <a:srgbClr val="373737"/>
                </a:solidFill>
              </a:rPr>
              <a:t>, usually in response to a social crisis or natural disaster</a:t>
            </a:r>
          </a:p>
          <a:p>
            <a:pPr marL="1625600" lvl="1" indent="-330200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800" i="1" dirty="0">
                <a:solidFill>
                  <a:srgbClr val="373737"/>
                </a:solidFill>
              </a:rPr>
              <a:t>it occurs in situations where established norms are unclear - 911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Collective </a:t>
            </a:r>
            <a:r>
              <a:rPr lang="en" dirty="0" smtClean="0"/>
              <a:t>Behaviour</a:t>
            </a:r>
            <a:r>
              <a:rPr lang="en-CA" dirty="0" smtClean="0"/>
              <a:t> Example</a:t>
            </a:r>
            <a:endParaRPr lang="en"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12800" lvl="0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Arial"/>
              <a:buChar char="●"/>
            </a:pPr>
            <a:r>
              <a:rPr lang="en" sz="1800" b="1" u="sng" dirty="0" smtClean="0">
                <a:solidFill>
                  <a:srgbClr val="373737"/>
                </a:solidFill>
              </a:rPr>
              <a:t>panic</a:t>
            </a:r>
            <a:r>
              <a:rPr lang="en" sz="1800" u="sng" dirty="0" smtClean="0">
                <a:solidFill>
                  <a:srgbClr val="373737"/>
                </a:solidFill>
              </a:rPr>
              <a:t>—</a:t>
            </a:r>
            <a:r>
              <a:rPr lang="en" sz="1800" b="1" u="sng" dirty="0" smtClean="0">
                <a:solidFill>
                  <a:srgbClr val="373737"/>
                </a:solidFill>
              </a:rPr>
              <a:t>a </a:t>
            </a:r>
            <a:r>
              <a:rPr lang="en" sz="1800" b="1" dirty="0">
                <a:solidFill>
                  <a:srgbClr val="373737"/>
                </a:solidFill>
              </a:rPr>
              <a:t>highly emotional and irrational response</a:t>
            </a:r>
            <a:r>
              <a:rPr lang="en" sz="1800" dirty="0">
                <a:solidFill>
                  <a:srgbClr val="373737"/>
                </a:solidFill>
              </a:rPr>
              <a:t> on the part of an individual or a group to a harmful </a:t>
            </a:r>
            <a:r>
              <a:rPr lang="en" sz="1800" dirty="0" smtClean="0">
                <a:solidFill>
                  <a:srgbClr val="373737"/>
                </a:solidFill>
              </a:rPr>
              <a:t>event</a:t>
            </a:r>
            <a:endParaRPr sz="1800" dirty="0">
              <a:solidFill>
                <a:srgbClr val="373737"/>
              </a:solidFill>
            </a:endParaRPr>
          </a:p>
          <a:p>
            <a:pPr marL="914400" lvl="1" indent="-342900" rtl="0">
              <a:lnSpc>
                <a:spcPct val="163636"/>
              </a:lnSpc>
              <a:spcBef>
                <a:spcPts val="0"/>
              </a:spcBef>
              <a:spcAft>
                <a:spcPts val="1800"/>
              </a:spcAft>
              <a:buClr>
                <a:srgbClr val="373737"/>
              </a:buClr>
              <a:buSzPct val="100000"/>
              <a:buFont typeface="Courier New"/>
              <a:buChar char="o"/>
            </a:pPr>
            <a:r>
              <a:rPr lang="en" sz="1800" dirty="0">
                <a:solidFill>
                  <a:srgbClr val="373737"/>
                </a:solidFill>
              </a:rPr>
              <a:t>people panic in life-or-death situations, such as fires and disasters; however, </a:t>
            </a:r>
            <a:r>
              <a:rPr lang="en" sz="1800" i="1" dirty="0">
                <a:solidFill>
                  <a:srgbClr val="373737"/>
                </a:solidFill>
              </a:rPr>
              <a:t>studies show</a:t>
            </a:r>
            <a:r>
              <a:rPr lang="en" sz="1800" dirty="0">
                <a:solidFill>
                  <a:srgbClr val="373737"/>
                </a:solidFill>
              </a:rPr>
              <a:t> that people caught in disasters indicate </a:t>
            </a:r>
            <a:r>
              <a:rPr lang="en" sz="1800" i="1" u="sng" dirty="0">
                <a:solidFill>
                  <a:srgbClr val="373737"/>
                </a:solidFill>
              </a:rPr>
              <a:t>that most people behave rationally and don’t panic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10</TotalTime>
  <Words>1413</Words>
  <Application>Microsoft Macintosh PowerPoint</Application>
  <PresentationFormat>On-screen Show (16:9)</PresentationFormat>
  <Paragraphs>126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Sociology &amp; Behaviour</vt:lpstr>
      <vt:lpstr>   Muzafer Sherif &amp; The Robbers Cave Experiment:</vt:lpstr>
      <vt:lpstr>Why did the two groups initially not like one another?</vt:lpstr>
      <vt:lpstr>Sociology and Behaviour pp 276- 279</vt:lpstr>
      <vt:lpstr>Social Networks</vt:lpstr>
      <vt:lpstr>The Power and Influence of Groups</vt:lpstr>
      <vt:lpstr>The Power and Influence of Groups</vt:lpstr>
      <vt:lpstr>Collective Behaviour pp 280- 291</vt:lpstr>
      <vt:lpstr>Collective Behaviour Example</vt:lpstr>
      <vt:lpstr>Groupthink</vt:lpstr>
      <vt:lpstr>Effects of Groupthink</vt:lpstr>
      <vt:lpstr>Conformity pp. 286-291</vt:lpstr>
      <vt:lpstr>Conformity</vt:lpstr>
      <vt:lpstr>Conformity</vt:lpstr>
      <vt:lpstr>Breaking Social Norms: the Breaching Experiments</vt:lpstr>
      <vt:lpstr>PowerPoint Presentation</vt:lpstr>
      <vt:lpstr>SOCIOLOGY SUMMATIVE:  Try Your Own Breaching Experiment</vt:lpstr>
      <vt:lpstr>PowerPoint Presentation</vt:lpstr>
      <vt:lpstr>The Global Identity</vt:lpstr>
      <vt:lpstr>Globalization</vt:lpstr>
      <vt:lpstr>Globalization is… </vt:lpstr>
      <vt:lpstr>gLOCALization</vt:lpstr>
      <vt:lpstr>Think Globally, Act Locally: Fair Trade</vt:lpstr>
      <vt:lpstr>“Fair Trade Certified”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Muzafer Sherif &amp; The Robbers Cave Experiment:</dc:title>
  <cp:lastModifiedBy>Chelsie Free</cp:lastModifiedBy>
  <cp:revision>6</cp:revision>
  <dcterms:modified xsi:type="dcterms:W3CDTF">2015-05-19T00:33:04Z</dcterms:modified>
</cp:coreProperties>
</file>